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98" r:id="rId4"/>
    <p:sldId id="299" r:id="rId5"/>
    <p:sldId id="300" r:id="rId6"/>
    <p:sldId id="301" r:id="rId7"/>
    <p:sldId id="297" r:id="rId8"/>
    <p:sldId id="294" r:id="rId9"/>
    <p:sldId id="259" r:id="rId10"/>
    <p:sldId id="260" r:id="rId11"/>
    <p:sldId id="263" r:id="rId12"/>
    <p:sldId id="261" r:id="rId13"/>
    <p:sldId id="258" r:id="rId14"/>
    <p:sldId id="291" r:id="rId15"/>
    <p:sldId id="296" r:id="rId16"/>
    <p:sldId id="290" r:id="rId17"/>
    <p:sldId id="292" r:id="rId18"/>
    <p:sldId id="289" r:id="rId19"/>
    <p:sldId id="264" r:id="rId20"/>
    <p:sldId id="265" r:id="rId21"/>
    <p:sldId id="285" r:id="rId22"/>
    <p:sldId id="286" r:id="rId23"/>
    <p:sldId id="295" r:id="rId24"/>
    <p:sldId id="266" r:id="rId25"/>
    <p:sldId id="282" r:id="rId26"/>
    <p:sldId id="288" r:id="rId27"/>
    <p:sldId id="283" r:id="rId28"/>
    <p:sldId id="284" r:id="rId29"/>
    <p:sldId id="267" r:id="rId30"/>
    <p:sldId id="268" r:id="rId31"/>
    <p:sldId id="269" r:id="rId32"/>
    <p:sldId id="270" r:id="rId33"/>
    <p:sldId id="302" r:id="rId34"/>
    <p:sldId id="303" r:id="rId35"/>
    <p:sldId id="304" r:id="rId36"/>
    <p:sldId id="305" r:id="rId37"/>
    <p:sldId id="306" r:id="rId38"/>
    <p:sldId id="287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6292" autoAdjust="0"/>
    <p:restoredTop sz="94694" autoAdjust="0"/>
  </p:normalViewPr>
  <p:slideViewPr>
    <p:cSldViewPr snapToObjects="1" showGuides="1">
      <p:cViewPr>
        <p:scale>
          <a:sx n="75" d="100"/>
          <a:sy n="75" d="100"/>
        </p:scale>
        <p:origin x="-8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 varScale="1">
        <p:scale>
          <a:sx n="110" d="100"/>
          <a:sy n="110" d="100"/>
        </p:scale>
        <p:origin x="-3280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900" dirty="0" smtClean="0">
                <a:latin typeface="Palatino Linotype"/>
                <a:cs typeface="Palatino Linotype"/>
              </a:rPr>
              <a:t>Gerald R. Ford School of Public Policy</a:t>
            </a:r>
          </a:p>
          <a:p>
            <a:r>
              <a:rPr lang="en-US" sz="900" dirty="0" smtClean="0">
                <a:latin typeface="Palatino Linotype"/>
                <a:cs typeface="Palatino Linotype"/>
              </a:rPr>
              <a:t>University of Michigan</a:t>
            </a:r>
            <a:endParaRPr lang="en-US" sz="900" dirty="0">
              <a:latin typeface="Palatino Linotype"/>
              <a:cs typeface="Palatino Linotype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58143-A623-6849-A76D-ACAF1AF58A79}" type="datetimeFigureOut">
              <a:rPr lang="en-US" sz="900" smtClean="0">
                <a:latin typeface="Palatino Linotype"/>
                <a:cs typeface="Palatino Linotype"/>
              </a:rPr>
              <a:pPr/>
              <a:t>6/4/12</a:t>
            </a:fld>
            <a:endParaRPr lang="en-US" sz="900" dirty="0">
              <a:latin typeface="Palatino Linotype"/>
              <a:cs typeface="Palatino Linotype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900" dirty="0">
              <a:latin typeface="Palatino Linotype"/>
              <a:cs typeface="Palatino Linotyp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432D2-3E82-2A47-AFFB-E58C23B3417F}" type="slidenum">
              <a:rPr lang="en-US" sz="900" smtClean="0">
                <a:latin typeface="Palatino Linotype"/>
                <a:cs typeface="Palatino Linotype"/>
              </a:rPr>
              <a:pPr/>
              <a:t>‹#›</a:t>
            </a:fld>
            <a:endParaRPr lang="en-US" sz="900" dirty="0">
              <a:latin typeface="Palatino Linotype"/>
              <a:cs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432485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>
                <a:latin typeface="Palatino Linotype"/>
                <a:cs typeface="Palatino Linotype"/>
              </a:defRPr>
            </a:lvl1pPr>
          </a:lstStyle>
          <a:p>
            <a:r>
              <a:rPr lang="en-US" dirty="0" smtClean="0"/>
              <a:t>Gerald R. Ford School of Public Policy</a:t>
            </a:r>
          </a:p>
          <a:p>
            <a:r>
              <a:rPr lang="en-US" dirty="0" smtClean="0"/>
              <a:t>University of Michigan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>
                <a:latin typeface="Palatino Linotype"/>
                <a:cs typeface="Palatino Linotype"/>
              </a:defRPr>
            </a:lvl1pPr>
          </a:lstStyle>
          <a:p>
            <a:fld id="{1B9A3269-F13D-CA4D-9314-F31E89F86260}" type="datetimeFigureOut">
              <a:rPr lang="en-US" smtClean="0"/>
              <a:pPr/>
              <a:t>6/4/12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latin typeface="Palatino Linotype"/>
                <a:cs typeface="Palatino Linotype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latin typeface="Palatino Linotype"/>
                <a:cs typeface="Palatino Linotype"/>
              </a:defRPr>
            </a:lvl1pPr>
          </a:lstStyle>
          <a:p>
            <a:fld id="{AE4D5416-F542-DE44-A627-1B772509D9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4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100" kern="1200">
        <a:solidFill>
          <a:schemeClr val="tx1"/>
        </a:solidFill>
        <a:latin typeface="Palatino Linotype"/>
        <a:ea typeface="+mn-ea"/>
        <a:cs typeface="Palatino Linotype"/>
      </a:defRPr>
    </a:lvl1pPr>
    <a:lvl2pPr marL="457200" algn="l" defTabSz="457200" rtl="0" eaLnBrk="1" latinLnBrk="0" hangingPunct="1">
      <a:defRPr sz="1100" kern="1200">
        <a:solidFill>
          <a:schemeClr val="tx1"/>
        </a:solidFill>
        <a:latin typeface="Palatino Linotype"/>
        <a:ea typeface="+mn-ea"/>
        <a:cs typeface="Palatino Linotype"/>
      </a:defRPr>
    </a:lvl2pPr>
    <a:lvl3pPr marL="914400" algn="l" defTabSz="457200" rtl="0" eaLnBrk="1" latinLnBrk="0" hangingPunct="1">
      <a:defRPr sz="1100" kern="1200">
        <a:solidFill>
          <a:schemeClr val="tx1"/>
        </a:solidFill>
        <a:latin typeface="Palatino Linotype"/>
        <a:ea typeface="+mn-ea"/>
        <a:cs typeface="Palatino Linotype"/>
      </a:defRPr>
    </a:lvl3pPr>
    <a:lvl4pPr marL="1371600" algn="l" defTabSz="457200" rtl="0" eaLnBrk="1" latinLnBrk="0" hangingPunct="1">
      <a:defRPr sz="1100" kern="1200">
        <a:solidFill>
          <a:schemeClr val="tx1"/>
        </a:solidFill>
        <a:latin typeface="Palatino Linotype"/>
        <a:ea typeface="+mn-ea"/>
        <a:cs typeface="Palatino Linotype"/>
      </a:defRPr>
    </a:lvl4pPr>
    <a:lvl5pPr marL="1828800" algn="l" defTabSz="457200" rtl="0" eaLnBrk="1" latinLnBrk="0" hangingPunct="1">
      <a:defRPr sz="1100" kern="1200">
        <a:solidFill>
          <a:schemeClr val="tx1"/>
        </a:solidFill>
        <a:latin typeface="Palatino Linotype"/>
        <a:ea typeface="+mn-ea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www.wto.org/english/tratop_e/region_e/regfac_e.htm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10A8A-8069-9F48-9F52-F024D495619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 anchor="t"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 anchor="t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wordmark.eps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61020" y="145473"/>
            <a:ext cx="1925780" cy="23552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1320300"/>
            <a:ext cx="7239000" cy="112716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591949"/>
            <a:ext cx="7239000" cy="228370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2" y="3406139"/>
            <a:ext cx="6858003" cy="45721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00800" y="6400319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i="0" dirty="0" err="1" smtClean="0">
                <a:solidFill>
                  <a:srgbClr val="002F52"/>
                </a:solidFill>
                <a:latin typeface="Palatino Linotype"/>
                <a:cs typeface="Palatino Linotype"/>
              </a:rPr>
              <a:t>www.fordschool.umich.edu</a:t>
            </a:r>
            <a:endParaRPr lang="en-US" sz="1200" b="0" i="0" dirty="0">
              <a:solidFill>
                <a:srgbClr val="002F52"/>
              </a:solidFill>
              <a:latin typeface="Palatino Linotype"/>
              <a:cs typeface="Palatino Linotype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660"/>
            <a:ext cx="838200" cy="308159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rgbClr val="002F52"/>
                </a:solidFill>
                <a:latin typeface="Palatino Linotype"/>
                <a:cs typeface="Palatino Linotype"/>
              </a:defRPr>
            </a:lvl1pPr>
          </a:lstStyle>
          <a:p>
            <a:fld id="{AAE7051F-6F99-364B-BFB3-32AB1DA31A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ford-school_blue-vertical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1000"/>
            <a:ext cx="736850" cy="2971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i="0" kern="1200" cap="none" spc="0">
          <a:solidFill>
            <a:srgbClr val="002F52"/>
          </a:solidFill>
          <a:latin typeface="Palatino Linotype"/>
          <a:ea typeface="+mj-ea"/>
          <a:cs typeface="Palatino Lino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2F52"/>
          </a:solidFill>
          <a:latin typeface="Palatino Linotype"/>
          <a:ea typeface="+mn-ea"/>
          <a:cs typeface="Palatino Linotyp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002F52"/>
          </a:solidFill>
          <a:latin typeface="Palatino Linotype"/>
          <a:ea typeface="+mn-ea"/>
          <a:cs typeface="Palatino Linotyp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2F52"/>
          </a:solidFill>
          <a:latin typeface="Palatino Linotype"/>
          <a:ea typeface="+mn-ea"/>
          <a:cs typeface="Palatino Linotyp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2F52"/>
          </a:solidFill>
          <a:latin typeface="Palatino Linotype"/>
          <a:ea typeface="+mn-ea"/>
          <a:cs typeface="Palatino Linotyp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2F52"/>
          </a:solidFill>
          <a:latin typeface="Palatino Linotype"/>
          <a:ea typeface="+mn-ea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/>
          <a:lstStyle/>
          <a:p>
            <a:pPr algn="ctr"/>
            <a:r>
              <a:rPr lang="en-US" dirty="0" smtClean="0"/>
              <a:t>Some Ways Forward with Trade Barriers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3048000"/>
            <a:ext cx="6705600" cy="2579168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sz="2400" dirty="0" smtClean="0"/>
              <a:t>Gerald R. Ford School of Public Policy</a:t>
            </a:r>
          </a:p>
          <a:p>
            <a:pPr algn="ctr"/>
            <a:r>
              <a:rPr lang="en-US" sz="2400" dirty="0" smtClean="0"/>
              <a:t>University of Michigan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1800" dirty="0" smtClean="0"/>
              <a:t>For presentation at </a:t>
            </a:r>
            <a:r>
              <a:rPr lang="en-US" sz="1800" dirty="0" err="1" smtClean="0"/>
              <a:t>Renmin</a:t>
            </a:r>
            <a:r>
              <a:rPr lang="en-US" sz="1800" dirty="0" smtClean="0"/>
              <a:t> University</a:t>
            </a:r>
          </a:p>
          <a:p>
            <a:pPr algn="ctr"/>
            <a:r>
              <a:rPr lang="en-US" sz="1800" dirty="0" smtClean="0"/>
              <a:t>June 7, 2012, Beijing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1949"/>
            <a:ext cx="7239000" cy="3243965"/>
          </a:xfrm>
        </p:spPr>
        <p:txBody>
          <a:bodyPr/>
          <a:lstStyle/>
          <a:p>
            <a:r>
              <a:rPr lang="en-US" dirty="0" smtClean="0"/>
              <a:t>WTO will remain strong in spite of that, with Dispute Settlement Mechanism (DSM) functioning well.</a:t>
            </a:r>
          </a:p>
          <a:p>
            <a:r>
              <a:rPr lang="en-US" dirty="0" smtClean="0"/>
              <a:t>Proliferation of Free Trade Agreements (</a:t>
            </a:r>
            <a:r>
              <a:rPr lang="en-US" dirty="0" err="1" smtClean="0"/>
              <a:t>FTAs</a:t>
            </a:r>
            <a:r>
              <a:rPr lang="en-US" dirty="0" smtClean="0"/>
              <a:t>) will continue.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FBE729-68BC-124E-93D5-51325DCE5D1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447800" y="990600"/>
            <a:ext cx="6858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solidFill>
                  <a:schemeClr val="tx2"/>
                </a:solidFill>
              </a:rPr>
              <a:t>Regional Trade Agreements (</a:t>
            </a:r>
            <a:r>
              <a:rPr lang="en-US" sz="2200" dirty="0" err="1">
                <a:solidFill>
                  <a:schemeClr val="tx2"/>
                </a:solidFill>
              </a:rPr>
              <a:t>RTAs</a:t>
            </a:r>
            <a:r>
              <a:rPr lang="en-US" sz="2200" dirty="0">
                <a:solidFill>
                  <a:schemeClr val="tx2"/>
                </a:solidFill>
              </a:rPr>
              <a:t>) Notified to GATT/WTO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010400" cy="944562"/>
          </a:xfrm>
        </p:spPr>
        <p:txBody>
          <a:bodyPr/>
          <a:lstStyle/>
          <a:p>
            <a:r>
              <a:rPr lang="en-US" dirty="0" smtClean="0"/>
              <a:t>Proliferation of </a:t>
            </a:r>
            <a:r>
              <a:rPr lang="en-US" dirty="0" err="1" smtClean="0"/>
              <a:t>FTAs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76400"/>
            <a:ext cx="7967787" cy="46657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1949"/>
            <a:ext cx="7239000" cy="2259080"/>
          </a:xfrm>
        </p:spPr>
        <p:txBody>
          <a:bodyPr/>
          <a:lstStyle/>
          <a:p>
            <a:r>
              <a:rPr lang="en-US" dirty="0" smtClean="0"/>
              <a:t>What are the barriers?</a:t>
            </a:r>
          </a:p>
          <a:p>
            <a:r>
              <a:rPr lang="en-US" dirty="0" smtClean="0"/>
              <a:t>How are they best dealt with under these assumptions?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918" y="1447800"/>
            <a:ext cx="7239000" cy="4512004"/>
          </a:xfrm>
        </p:spPr>
        <p:txBody>
          <a:bodyPr/>
          <a:lstStyle/>
          <a:p>
            <a:r>
              <a:rPr lang="en-US" sz="2800" dirty="0" smtClean="0"/>
              <a:t>“</a:t>
            </a:r>
            <a:r>
              <a:rPr lang="en-US" sz="2800" dirty="0"/>
              <a:t>P</a:t>
            </a:r>
            <a:r>
              <a:rPr lang="en-US" sz="2800" dirty="0" smtClean="0"/>
              <a:t>rotectionist?”</a:t>
            </a:r>
          </a:p>
          <a:p>
            <a:pPr lvl="1"/>
            <a:r>
              <a:rPr lang="en-US" sz="2400" dirty="0" smtClean="0"/>
              <a:t>Policies whose avowed purpose is to help domestic industries </a:t>
            </a:r>
            <a:r>
              <a:rPr lang="en-US" sz="2400" u="sng" dirty="0" smtClean="0"/>
              <a:t>at expense of foreign</a:t>
            </a:r>
          </a:p>
          <a:p>
            <a:r>
              <a:rPr lang="en-US" sz="2800" dirty="0" smtClean="0"/>
              <a:t>Types</a:t>
            </a:r>
          </a:p>
          <a:p>
            <a:pPr lvl="1"/>
            <a:r>
              <a:rPr lang="en-US" sz="2400" dirty="0" smtClean="0"/>
              <a:t>Tariffs</a:t>
            </a:r>
          </a:p>
          <a:p>
            <a:pPr lvl="1"/>
            <a:r>
              <a:rPr lang="en-US" sz="2400" dirty="0" smtClean="0"/>
              <a:t>Import </a:t>
            </a:r>
            <a:r>
              <a:rPr lang="en-US" sz="2400" dirty="0" smtClean="0"/>
              <a:t>quotas</a:t>
            </a:r>
            <a:endParaRPr lang="en-US" sz="2400" dirty="0" smtClean="0"/>
          </a:p>
          <a:p>
            <a:pPr lvl="1"/>
            <a:r>
              <a:rPr lang="en-US" sz="2400" dirty="0" smtClean="0"/>
              <a:t>Export subsidies</a:t>
            </a:r>
          </a:p>
          <a:p>
            <a:pPr lvl="1"/>
            <a:r>
              <a:rPr lang="en-US" sz="2400" dirty="0" smtClean="0"/>
              <a:t>Local content requirement</a:t>
            </a:r>
          </a:p>
          <a:p>
            <a:pPr lvl="1"/>
            <a:r>
              <a:rPr lang="en-US" sz="2400" dirty="0" smtClean="0"/>
              <a:t>Procurement requirement</a:t>
            </a:r>
          </a:p>
          <a:p>
            <a:pPr lvl="1"/>
            <a:r>
              <a:rPr lang="en-US" sz="2400" dirty="0" smtClean="0"/>
              <a:t>Exchange-rate </a:t>
            </a:r>
            <a:r>
              <a:rPr lang="en-US" sz="2400" dirty="0" smtClean="0"/>
              <a:t>devaluation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918" y="1447800"/>
            <a:ext cx="7239000" cy="2702278"/>
          </a:xfrm>
        </p:spPr>
        <p:txBody>
          <a:bodyPr/>
          <a:lstStyle/>
          <a:p>
            <a:r>
              <a:rPr lang="en-US" dirty="0" smtClean="0"/>
              <a:t>How to deal with these?</a:t>
            </a:r>
          </a:p>
          <a:p>
            <a:r>
              <a:rPr lang="en-US" dirty="0" smtClean="0"/>
              <a:t>The GATT/WTO was designed to do some of this</a:t>
            </a:r>
          </a:p>
          <a:p>
            <a:pPr lvl="1"/>
            <a:r>
              <a:rPr lang="en-US" dirty="0" smtClean="0"/>
              <a:t>Tariff bindings</a:t>
            </a:r>
          </a:p>
          <a:p>
            <a:pPr lvl="1"/>
            <a:r>
              <a:rPr lang="en-US" dirty="0" smtClean="0"/>
              <a:t>Prohibitions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2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918" y="1447800"/>
            <a:ext cx="7239000" cy="4081117"/>
          </a:xfrm>
        </p:spPr>
        <p:txBody>
          <a:bodyPr/>
          <a:lstStyle/>
          <a:p>
            <a:r>
              <a:rPr lang="en-US" sz="2800" dirty="0" smtClean="0"/>
              <a:t>Aside on VERs = Voluntary Export Restraints</a:t>
            </a:r>
          </a:p>
          <a:p>
            <a:pPr lvl="1"/>
            <a:r>
              <a:rPr lang="en-US" sz="2400" dirty="0" smtClean="0"/>
              <a:t>These were “prohibited” by WTO</a:t>
            </a:r>
          </a:p>
          <a:p>
            <a:pPr lvl="1"/>
            <a:r>
              <a:rPr lang="en-US" sz="2400" dirty="0" smtClean="0"/>
              <a:t>They may be coming back:</a:t>
            </a:r>
          </a:p>
          <a:p>
            <a:pPr lvl="2"/>
            <a:r>
              <a:rPr lang="en-US" sz="2000" dirty="0" smtClean="0"/>
              <a:t>Mar 20:  Brazil persuaded Mexico to limit auto exports</a:t>
            </a:r>
          </a:p>
          <a:p>
            <a:pPr lvl="2"/>
            <a:r>
              <a:rPr lang="en-US" sz="2000" dirty="0" smtClean="0"/>
              <a:t>Apr 10:  Mexico persuaded China to limit footwear exports, to avoid CVD</a:t>
            </a:r>
          </a:p>
          <a:p>
            <a:pPr lvl="1"/>
            <a:r>
              <a:rPr lang="en-US" sz="2400" dirty="0" smtClean="0"/>
              <a:t>Who will complain to the WTO?</a:t>
            </a:r>
          </a:p>
          <a:p>
            <a:pPr lvl="2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32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“Assistance”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918" y="1447800"/>
            <a:ext cx="7239000" cy="5595378"/>
          </a:xfrm>
        </p:spPr>
        <p:txBody>
          <a:bodyPr/>
          <a:lstStyle/>
          <a:p>
            <a:r>
              <a:rPr lang="en-US" dirty="0" smtClean="0"/>
              <a:t>“Assistance?”</a:t>
            </a:r>
          </a:p>
          <a:p>
            <a:pPr lvl="1"/>
            <a:r>
              <a:rPr lang="en-US" dirty="0" smtClean="0"/>
              <a:t>Policies whose avowed purpose is to help domestic industries 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ot explicitly at expense of foreign</a:t>
            </a:r>
          </a:p>
          <a:p>
            <a:pPr lvl="2"/>
            <a:r>
              <a:rPr lang="en-US" dirty="0" smtClean="0"/>
              <a:t>But often implicitly at their expense</a:t>
            </a:r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Domestic </a:t>
            </a:r>
            <a:r>
              <a:rPr lang="en-US" dirty="0" smtClean="0"/>
              <a:t>subsidies</a:t>
            </a:r>
            <a:endParaRPr lang="en-US" dirty="0" smtClean="0"/>
          </a:p>
          <a:p>
            <a:pPr lvl="1"/>
            <a:r>
              <a:rPr lang="en-US" dirty="0" smtClean="0"/>
              <a:t>Bail-outs</a:t>
            </a:r>
          </a:p>
          <a:p>
            <a:pPr lvl="1"/>
            <a:r>
              <a:rPr lang="en-US" dirty="0" smtClean="0"/>
              <a:t>Intellectual property protection</a:t>
            </a:r>
          </a:p>
          <a:p>
            <a:pPr lvl="1"/>
            <a:r>
              <a:rPr lang="en-US" dirty="0" smtClean="0"/>
              <a:t>Resistance to exchange appreciation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7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“Assistance”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918" y="1447800"/>
            <a:ext cx="7239000" cy="5718489"/>
          </a:xfrm>
        </p:spPr>
        <p:txBody>
          <a:bodyPr/>
          <a:lstStyle/>
          <a:p>
            <a:r>
              <a:rPr lang="en-US" dirty="0"/>
              <a:t>How to deal with these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These are harder, as countries reserve the right to provide assistance</a:t>
            </a:r>
          </a:p>
          <a:p>
            <a:r>
              <a:rPr lang="en-US" dirty="0" smtClean="0"/>
              <a:t>Response is to permit other countries to offset any harm to them from these policies, when feasible</a:t>
            </a:r>
          </a:p>
          <a:p>
            <a:pPr lvl="1"/>
            <a:r>
              <a:rPr lang="en-US" dirty="0" smtClean="0"/>
              <a:t>E.g., Countervailing duties</a:t>
            </a:r>
          </a:p>
          <a:p>
            <a:pPr lvl="1"/>
            <a:r>
              <a:rPr lang="en-US" dirty="0" smtClean="0"/>
              <a:t>This is not always an option, especially for an exporter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3157788"/>
          </a:xfrm>
        </p:spPr>
        <p:txBody>
          <a:bodyPr/>
          <a:lstStyle/>
          <a:p>
            <a:r>
              <a:rPr lang="en-US" dirty="0" smtClean="0"/>
              <a:t>“Non-protectionist?</a:t>
            </a:r>
          </a:p>
          <a:p>
            <a:pPr lvl="1"/>
            <a:r>
              <a:rPr lang="en-US" dirty="0" smtClean="0"/>
              <a:t>Avowed purpose is </a:t>
            </a:r>
            <a:r>
              <a:rPr lang="en-US" u="sng" dirty="0" smtClean="0"/>
              <a:t>not</a:t>
            </a:r>
            <a:r>
              <a:rPr lang="en-US" dirty="0" smtClean="0"/>
              <a:t> to help domestic industries </a:t>
            </a:r>
          </a:p>
          <a:p>
            <a:r>
              <a:rPr lang="en-US" dirty="0" smtClean="0"/>
              <a:t>These c</a:t>
            </a:r>
            <a:r>
              <a:rPr lang="en-US" dirty="0" smtClean="0"/>
              <a:t>laim </a:t>
            </a:r>
            <a:r>
              <a:rPr lang="en-US" dirty="0" smtClean="0"/>
              <a:t>benefit to	</a:t>
            </a:r>
          </a:p>
          <a:p>
            <a:pPr lvl="1"/>
            <a:r>
              <a:rPr lang="en-US" dirty="0" smtClean="0"/>
              <a:t>Health of people, plants, animals</a:t>
            </a:r>
          </a:p>
          <a:p>
            <a:pPr lvl="1"/>
            <a:r>
              <a:rPr lang="en-US" dirty="0" smtClean="0"/>
              <a:t>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78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5213735"/>
          </a:xfrm>
        </p:spPr>
        <p:txBody>
          <a:bodyPr/>
          <a:lstStyle/>
          <a:p>
            <a:r>
              <a:rPr lang="en-US" dirty="0" smtClean="0"/>
              <a:t>Health and safety examples</a:t>
            </a:r>
          </a:p>
          <a:p>
            <a:pPr lvl="1"/>
            <a:r>
              <a:rPr lang="en-US" dirty="0" smtClean="0"/>
              <a:t>Technical Barriers to keep out pests and disease</a:t>
            </a:r>
          </a:p>
          <a:p>
            <a:pPr lvl="1"/>
            <a:r>
              <a:rPr lang="en-US" dirty="0" smtClean="0"/>
              <a:t>Geographical indications</a:t>
            </a:r>
          </a:p>
          <a:p>
            <a:pPr lvl="1"/>
            <a:r>
              <a:rPr lang="en-US" dirty="0" smtClean="0"/>
              <a:t>Prohibition of genetically modified (GM) organisms</a:t>
            </a:r>
          </a:p>
          <a:p>
            <a:r>
              <a:rPr lang="en-US" dirty="0" smtClean="0"/>
              <a:t>Environment examples</a:t>
            </a:r>
          </a:p>
          <a:p>
            <a:pPr lvl="1"/>
            <a:r>
              <a:rPr lang="en-US" dirty="0" smtClean="0"/>
              <a:t>Tuna/dolphin; shrimp/turtle</a:t>
            </a:r>
          </a:p>
          <a:p>
            <a:pPr lvl="1"/>
            <a:r>
              <a:rPr lang="en-US" dirty="0" smtClean="0"/>
              <a:t>Carbon tariff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Trends in Trade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2948499"/>
          </a:xfrm>
        </p:spPr>
        <p:txBody>
          <a:bodyPr/>
          <a:lstStyle/>
          <a:p>
            <a:r>
              <a:rPr lang="en-US" sz="2800" dirty="0" smtClean="0"/>
              <a:t>70 years ago, trade barriers were mostly tariffs</a:t>
            </a:r>
          </a:p>
          <a:p>
            <a:pPr lvl="1"/>
            <a:r>
              <a:rPr lang="en-US" sz="2400" dirty="0" smtClean="0"/>
              <a:t>They had risen and fallen over the decades, and were high – averaging perhaps 40% -- after the Great Depression</a:t>
            </a:r>
          </a:p>
          <a:p>
            <a:pPr lvl="1"/>
            <a:r>
              <a:rPr lang="en-US" sz="2400" dirty="0" smtClean="0"/>
              <a:t>Other barriers to trade, if </a:t>
            </a:r>
            <a:r>
              <a:rPr lang="en-US" sz="2400" dirty="0" smtClean="0"/>
              <a:t>they </a:t>
            </a:r>
            <a:r>
              <a:rPr lang="en-US" sz="2400" dirty="0" smtClean="0"/>
              <a:t>existed, were not noticed, in comparison with tariffs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770" y="1726560"/>
            <a:ext cx="7239000" cy="4105739"/>
          </a:xfrm>
        </p:spPr>
        <p:txBody>
          <a:bodyPr/>
          <a:lstStyle/>
          <a:p>
            <a:r>
              <a:rPr lang="en-US" dirty="0" smtClean="0"/>
              <a:t>Distinctive feature:</a:t>
            </a:r>
          </a:p>
          <a:p>
            <a:pPr lvl="1"/>
            <a:r>
              <a:rPr lang="en-US" dirty="0" smtClean="0"/>
              <a:t>Simply removing them is not optimal.</a:t>
            </a:r>
          </a:p>
          <a:p>
            <a:pPr lvl="1"/>
            <a:r>
              <a:rPr lang="en-US" dirty="0" smtClean="0"/>
              <a:t>That would sacrifice their claimed benefit to health, etc.</a:t>
            </a:r>
          </a:p>
          <a:p>
            <a:pPr lvl="1"/>
            <a:r>
              <a:rPr lang="en-US" dirty="0" smtClean="0"/>
              <a:t>Analysis and policy must quantify and respect these benefits, if legitimate.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239000" cy="4019562"/>
          </a:xfrm>
        </p:spPr>
        <p:txBody>
          <a:bodyPr/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Evaluating the legitimacy of their non-protectionist purposes</a:t>
            </a:r>
          </a:p>
          <a:p>
            <a:pPr lvl="1"/>
            <a:r>
              <a:rPr lang="en-US" dirty="0" smtClean="0"/>
              <a:t>Identifying alternative less discriminatory policies for those purposes</a:t>
            </a:r>
          </a:p>
          <a:p>
            <a:pPr lvl="1"/>
            <a:r>
              <a:rPr lang="en-US" dirty="0" smtClean="0"/>
              <a:t>Separating and measuring their protectionist and non-protectionist effects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239000" cy="4456604"/>
          </a:xfrm>
        </p:spPr>
        <p:txBody>
          <a:bodyPr/>
          <a:lstStyle/>
          <a:p>
            <a:r>
              <a:rPr lang="en-US" dirty="0" smtClean="0"/>
              <a:t>Policy heterogeneity</a:t>
            </a:r>
          </a:p>
          <a:p>
            <a:pPr lvl="1"/>
            <a:r>
              <a:rPr lang="en-US" dirty="0"/>
              <a:t>Trade is impacted when countries policies for the same purpose differ</a:t>
            </a:r>
          </a:p>
          <a:p>
            <a:pPr lvl="1"/>
            <a:r>
              <a:rPr lang="en-US" dirty="0" smtClean="0"/>
              <a:t>Differences may be accidental</a:t>
            </a:r>
          </a:p>
          <a:p>
            <a:pPr lvl="2"/>
            <a:r>
              <a:rPr lang="en-US" dirty="0" smtClean="0"/>
              <a:t>Different standards for the same purpose evolved out of different histories</a:t>
            </a:r>
          </a:p>
          <a:p>
            <a:pPr lvl="2"/>
            <a:r>
              <a:rPr lang="en-US" dirty="0" smtClean="0"/>
              <a:t>Trade could be facilitated by</a:t>
            </a:r>
          </a:p>
          <a:p>
            <a:pPr lvl="3"/>
            <a:r>
              <a:rPr lang="en-US" sz="2200" dirty="0" smtClean="0"/>
              <a:t>Harmonizing standards, or</a:t>
            </a:r>
          </a:p>
          <a:p>
            <a:pPr lvl="3"/>
            <a:r>
              <a:rPr lang="en-US" sz="2200" dirty="0" smtClean="0"/>
              <a:t>Mutual recognition</a:t>
            </a:r>
            <a:r>
              <a:rPr lang="en-US" sz="2200" dirty="0"/>
              <a:t> </a:t>
            </a:r>
            <a:r>
              <a:rPr lang="en-US" sz="2200" dirty="0" smtClean="0"/>
              <a:t>(done recently for US and EU “organic” foods)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239000" cy="3157788"/>
          </a:xfrm>
        </p:spPr>
        <p:txBody>
          <a:bodyPr/>
          <a:lstStyle/>
          <a:p>
            <a:r>
              <a:rPr lang="en-US" dirty="0" smtClean="0"/>
              <a:t>Policy heterogeneity</a:t>
            </a:r>
          </a:p>
          <a:p>
            <a:pPr lvl="1"/>
            <a:r>
              <a:rPr lang="en-US" dirty="0" smtClean="0"/>
              <a:t>But differences may also reflect unequal in cost and benefits</a:t>
            </a:r>
          </a:p>
          <a:p>
            <a:pPr lvl="2"/>
            <a:r>
              <a:rPr lang="en-US" dirty="0" smtClean="0"/>
              <a:t>Low-income countries may choose lower standard due to cost.</a:t>
            </a:r>
          </a:p>
          <a:p>
            <a:pPr lvl="2"/>
            <a:r>
              <a:rPr lang="en-US" dirty="0" smtClean="0"/>
              <a:t>Such differences should be respected, not removed.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6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156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239000" cy="3502497"/>
          </a:xfrm>
        </p:spPr>
        <p:txBody>
          <a:bodyPr/>
          <a:lstStyle/>
          <a:p>
            <a:r>
              <a:rPr lang="en-US" dirty="0" smtClean="0"/>
              <a:t>My view</a:t>
            </a:r>
          </a:p>
          <a:p>
            <a:pPr lvl="1"/>
            <a:r>
              <a:rPr lang="en-US" dirty="0" smtClean="0"/>
              <a:t>No general methodology will suffice for all such </a:t>
            </a:r>
            <a:r>
              <a:rPr lang="en-US" dirty="0" err="1" smtClean="0"/>
              <a:t>NTMs</a:t>
            </a:r>
            <a:r>
              <a:rPr lang="en-US" dirty="0" smtClean="0"/>
              <a:t>.  Each must be addressed on its own unique merits and demerits.</a:t>
            </a:r>
          </a:p>
          <a:p>
            <a:pPr lvl="1"/>
            <a:r>
              <a:rPr lang="en-US" dirty="0" smtClean="0"/>
              <a:t>This is already being done in the WTO DSM.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3379387"/>
          </a:xfrm>
        </p:spPr>
        <p:txBody>
          <a:bodyPr/>
          <a:lstStyle/>
          <a:p>
            <a:r>
              <a:rPr lang="en-US" dirty="0" smtClean="0"/>
              <a:t>My view</a:t>
            </a:r>
          </a:p>
          <a:p>
            <a:pPr lvl="1"/>
            <a:r>
              <a:rPr lang="en-US" dirty="0" smtClean="0"/>
              <a:t>DSM is not perfect, but it may be the best we can hope for.</a:t>
            </a:r>
          </a:p>
          <a:p>
            <a:pPr lvl="2"/>
            <a:r>
              <a:rPr lang="en-US" dirty="0" smtClean="0"/>
              <a:t>Especially for </a:t>
            </a:r>
            <a:r>
              <a:rPr lang="en-US" dirty="0" err="1" smtClean="0"/>
              <a:t>NTMs</a:t>
            </a:r>
            <a:r>
              <a:rPr lang="en-US" dirty="0" smtClean="0"/>
              <a:t> that arise anew.</a:t>
            </a:r>
          </a:p>
          <a:p>
            <a:pPr lvl="2"/>
            <a:r>
              <a:rPr lang="en-US" dirty="0" smtClean="0"/>
              <a:t>DSM is far better than we might have expected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726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86409"/>
            <a:ext cx="7239000" cy="5287601"/>
          </a:xfrm>
        </p:spPr>
        <p:txBody>
          <a:bodyPr/>
          <a:lstStyle/>
          <a:p>
            <a:r>
              <a:rPr lang="en-US" dirty="0" smtClean="0"/>
              <a:t>DSM</a:t>
            </a:r>
          </a:p>
          <a:p>
            <a:pPr lvl="1"/>
            <a:r>
              <a:rPr lang="en-US" dirty="0" smtClean="0"/>
              <a:t>Uses experts on the law</a:t>
            </a:r>
          </a:p>
          <a:p>
            <a:pPr lvl="2"/>
            <a:r>
              <a:rPr lang="en-US" dirty="0" smtClean="0"/>
              <a:t>Panel</a:t>
            </a:r>
          </a:p>
          <a:p>
            <a:pPr lvl="2"/>
            <a:r>
              <a:rPr lang="en-US" dirty="0" smtClean="0"/>
              <a:t>Appellate Body</a:t>
            </a:r>
          </a:p>
          <a:p>
            <a:pPr lvl="1"/>
            <a:r>
              <a:rPr lang="en-US" dirty="0" smtClean="0"/>
              <a:t>Takes evidence from both sides</a:t>
            </a:r>
          </a:p>
          <a:p>
            <a:pPr lvl="2"/>
            <a:r>
              <a:rPr lang="en-US" dirty="0" smtClean="0"/>
              <a:t>Should include experts on the substance of any policy</a:t>
            </a:r>
          </a:p>
          <a:p>
            <a:pPr lvl="1"/>
            <a:r>
              <a:rPr lang="en-US" dirty="0" smtClean="0"/>
              <a:t>Therefore DSM should be able to do a good job of handling the unique features of each case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12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450449"/>
          </a:xfrm>
        </p:spPr>
        <p:txBody>
          <a:bodyPr/>
          <a:lstStyle/>
          <a:p>
            <a:r>
              <a:rPr lang="en-US" dirty="0" smtClean="0"/>
              <a:t>Other options for dealing with these?</a:t>
            </a:r>
          </a:p>
          <a:p>
            <a:pPr lvl="1"/>
            <a:r>
              <a:rPr lang="en-US" dirty="0" err="1" smtClean="0"/>
              <a:t>FTAs</a:t>
            </a:r>
            <a:endParaRPr lang="en-US" dirty="0" smtClean="0"/>
          </a:p>
          <a:p>
            <a:pPr lvl="2"/>
            <a:r>
              <a:rPr lang="en-US" dirty="0" smtClean="0"/>
              <a:t>These can work well for </a:t>
            </a:r>
          </a:p>
          <a:p>
            <a:pPr lvl="3"/>
            <a:r>
              <a:rPr lang="en-US" dirty="0" smtClean="0"/>
              <a:t>Harmonizing technical standards</a:t>
            </a:r>
          </a:p>
          <a:p>
            <a:pPr lvl="3"/>
            <a:r>
              <a:rPr lang="en-US" dirty="0" smtClean="0"/>
              <a:t>Dealing with necessary standard heterogeneity</a:t>
            </a:r>
          </a:p>
          <a:p>
            <a:pPr lvl="2"/>
            <a:r>
              <a:rPr lang="en-US" dirty="0" smtClean="0"/>
              <a:t>Problem</a:t>
            </a:r>
          </a:p>
          <a:p>
            <a:pPr lvl="3"/>
            <a:r>
              <a:rPr lang="en-US" dirty="0" smtClean="0"/>
              <a:t>If FTAs center around US and EU, without FTA between US &amp; EU, conflicts may persist between US- and EU-centered regimes</a:t>
            </a:r>
          </a:p>
          <a:p>
            <a:pPr lvl="3"/>
            <a:r>
              <a:rPr lang="en-US" dirty="0" smtClean="0"/>
              <a:t>This can be serious for developing countries</a:t>
            </a:r>
          </a:p>
          <a:p>
            <a:pPr lvl="4"/>
            <a:r>
              <a:rPr lang="en-US" dirty="0" smtClean="0"/>
              <a:t>Must they choose between US and EU?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66"/>
          </a:xfrm>
        </p:spPr>
        <p:txBody>
          <a:bodyPr/>
          <a:lstStyle/>
          <a:p>
            <a:r>
              <a:rPr lang="en-US" dirty="0" smtClean="0"/>
              <a:t>“Non-protectionist”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47800"/>
            <a:ext cx="7239000" cy="3859518"/>
          </a:xfrm>
        </p:spPr>
        <p:txBody>
          <a:bodyPr/>
          <a:lstStyle/>
          <a:p>
            <a:r>
              <a:rPr lang="en-US" dirty="0" smtClean="0"/>
              <a:t>Other options</a:t>
            </a:r>
          </a:p>
          <a:p>
            <a:pPr lvl="1"/>
            <a:r>
              <a:rPr lang="en-US" dirty="0" err="1" smtClean="0"/>
              <a:t>Plurilateral</a:t>
            </a:r>
            <a:r>
              <a:rPr lang="en-US" dirty="0" smtClean="0"/>
              <a:t> agreements</a:t>
            </a:r>
          </a:p>
          <a:p>
            <a:pPr lvl="2"/>
            <a:r>
              <a:rPr lang="en-US" sz="2000" dirty="0" smtClean="0"/>
              <a:t>Issue-specific agreements, especially including both US and EU, hold promise.</a:t>
            </a:r>
          </a:p>
          <a:p>
            <a:pPr lvl="2"/>
            <a:r>
              <a:rPr lang="en-US" sz="2000" dirty="0" smtClean="0"/>
              <a:t>These work best if parties agree on fundamentals</a:t>
            </a:r>
          </a:p>
          <a:p>
            <a:pPr lvl="3"/>
            <a:r>
              <a:rPr lang="en-US" sz="1800" dirty="0" smtClean="0"/>
              <a:t>Preventing disease:  Yes</a:t>
            </a:r>
          </a:p>
          <a:p>
            <a:pPr lvl="3"/>
            <a:r>
              <a:rPr lang="en-US" sz="1800" dirty="0" smtClean="0"/>
              <a:t>Avoiding GM foods: No</a:t>
            </a:r>
          </a:p>
          <a:p>
            <a:pPr lvl="2"/>
            <a:r>
              <a:rPr lang="en-US" sz="2000" dirty="0" smtClean="0"/>
              <a:t>These can provide the basis for resolving disputes, even involving non-members</a:t>
            </a:r>
          </a:p>
          <a:p>
            <a:pPr lvl="2"/>
            <a:r>
              <a:rPr lang="en-US" sz="2000" dirty="0" smtClean="0"/>
              <a:t>Once they set standards, non-members are likely to join.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5952399"/>
          </a:xfrm>
        </p:spPr>
        <p:txBody>
          <a:bodyPr/>
          <a:lstStyle/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On production</a:t>
            </a:r>
          </a:p>
          <a:p>
            <a:pPr lvl="1"/>
            <a:r>
              <a:rPr lang="en-US" dirty="0" smtClean="0"/>
              <a:t>On exports</a:t>
            </a:r>
          </a:p>
          <a:p>
            <a:r>
              <a:rPr lang="en-US" dirty="0" smtClean="0"/>
              <a:t>Effects of both:  depress world prices</a:t>
            </a:r>
          </a:p>
          <a:p>
            <a:pPr lvl="1"/>
            <a:r>
              <a:rPr lang="en-US" dirty="0" smtClean="0"/>
              <a:t>Hurt foreign producers</a:t>
            </a:r>
          </a:p>
          <a:p>
            <a:pPr lvl="1"/>
            <a:r>
              <a:rPr lang="en-US" dirty="0" smtClean="0"/>
              <a:t>Help foreign consumers</a:t>
            </a:r>
          </a:p>
          <a:p>
            <a:r>
              <a:rPr lang="en-US" dirty="0" smtClean="0"/>
              <a:t>Nevertheless, </a:t>
            </a:r>
            <a:r>
              <a:rPr lang="en-US" smtClean="0"/>
              <a:t>they are mostly </a:t>
            </a:r>
            <a:r>
              <a:rPr lang="en-US" dirty="0" smtClean="0"/>
              <a:t>condemned </a:t>
            </a:r>
          </a:p>
          <a:p>
            <a:pPr lvl="1"/>
            <a:r>
              <a:rPr lang="en-US" dirty="0" smtClean="0"/>
              <a:t>except by beneficiaries (farmers)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Trends in Trade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2714589"/>
          </a:xfrm>
        </p:spPr>
        <p:txBody>
          <a:bodyPr/>
          <a:lstStyle/>
          <a:p>
            <a:r>
              <a:rPr lang="en-US" sz="2800" dirty="0" smtClean="0"/>
              <a:t>At the end of WWII, the winning countries cooperated to create new institutions.</a:t>
            </a:r>
          </a:p>
          <a:p>
            <a:pPr lvl="1"/>
            <a:r>
              <a:rPr lang="en-US" sz="2400" dirty="0" smtClean="0"/>
              <a:t>IMF for exchange rates</a:t>
            </a:r>
          </a:p>
          <a:p>
            <a:pPr lvl="1"/>
            <a:r>
              <a:rPr lang="en-US" sz="2400" dirty="0" smtClean="0"/>
              <a:t>World Bank for economic development</a:t>
            </a:r>
          </a:p>
          <a:p>
            <a:pPr lvl="1"/>
            <a:r>
              <a:rPr lang="en-US" sz="2400" dirty="0" smtClean="0"/>
              <a:t>GATT for trade policies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49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585" y="1600200"/>
            <a:ext cx="7239000" cy="6075509"/>
          </a:xfrm>
        </p:spPr>
        <p:txBody>
          <a:bodyPr/>
          <a:lstStyle/>
          <a:p>
            <a:r>
              <a:rPr lang="en-US" dirty="0" smtClean="0"/>
              <a:t>Can they be ended through negotiations?</a:t>
            </a:r>
          </a:p>
          <a:p>
            <a:pPr lvl="1"/>
            <a:r>
              <a:rPr lang="en-US" dirty="0" smtClean="0"/>
              <a:t>Potentially yes, if </a:t>
            </a:r>
            <a:r>
              <a:rPr lang="en-US" dirty="0"/>
              <a:t>negotiations </a:t>
            </a:r>
            <a:r>
              <a:rPr lang="en-US" dirty="0" smtClean="0"/>
              <a:t> are multilateral</a:t>
            </a:r>
          </a:p>
          <a:p>
            <a:pPr lvl="2"/>
            <a:r>
              <a:rPr lang="en-US" dirty="0" smtClean="0"/>
              <a:t>But that’s unlikely, given state of Doha Round</a:t>
            </a:r>
          </a:p>
          <a:p>
            <a:pPr lvl="1"/>
            <a:r>
              <a:rPr lang="en-US" dirty="0" smtClean="0"/>
              <a:t>Certainly not, if </a:t>
            </a:r>
            <a:r>
              <a:rPr lang="en-US" dirty="0"/>
              <a:t>negotiations </a:t>
            </a:r>
            <a:r>
              <a:rPr lang="en-US" dirty="0" smtClean="0"/>
              <a:t> are bilateral or regional with those harmed</a:t>
            </a:r>
          </a:p>
          <a:p>
            <a:pPr lvl="2"/>
            <a:r>
              <a:rPr lang="en-US" dirty="0" smtClean="0"/>
              <a:t>Unlike tariffs, subsidies cannot be removed with respect to only specific trading partners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239000" cy="3588674"/>
          </a:xfrm>
        </p:spPr>
        <p:txBody>
          <a:bodyPr/>
          <a:lstStyle/>
          <a:p>
            <a:r>
              <a:rPr lang="en-US" dirty="0" smtClean="0"/>
              <a:t>Can they be ended unilaterally?</a:t>
            </a:r>
          </a:p>
          <a:p>
            <a:pPr lvl="1"/>
            <a:r>
              <a:rPr lang="en-US" dirty="0" smtClean="0"/>
              <a:t>Perhaps: “Austerity” makes subsidies an obvious target</a:t>
            </a:r>
          </a:p>
          <a:p>
            <a:pPr lvl="1"/>
            <a:r>
              <a:rPr lang="en-US" dirty="0" smtClean="0"/>
              <a:t>Domestic interests should push for agriculture to at least share in the austerity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68720"/>
            <a:ext cx="7239000" cy="5324534"/>
          </a:xfrm>
        </p:spPr>
        <p:txBody>
          <a:bodyPr/>
          <a:lstStyle/>
          <a:p>
            <a:r>
              <a:rPr lang="en-US" dirty="0" smtClean="0"/>
              <a:t>Why not reduce them?</a:t>
            </a:r>
          </a:p>
          <a:p>
            <a:pPr lvl="1"/>
            <a:r>
              <a:rPr lang="en-US" dirty="0" smtClean="0"/>
              <a:t>The political power of farmers</a:t>
            </a:r>
          </a:p>
          <a:p>
            <a:pPr lvl="1"/>
            <a:r>
              <a:rPr lang="en-US" dirty="0" smtClean="0"/>
              <a:t>But perhaps they will be mollified if countries don’t do it alone</a:t>
            </a:r>
          </a:p>
          <a:p>
            <a:pPr>
              <a:buNone/>
            </a:pPr>
            <a:r>
              <a:rPr lang="en-US" dirty="0" smtClean="0">
                <a:latin typeface="Wingdings"/>
                <a:ea typeface="Wingdings"/>
                <a:cs typeface="Wingdings"/>
              </a:rPr>
              <a:t>	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Need</a:t>
            </a:r>
            <a:r>
              <a:rPr lang="en-US" dirty="0" smtClean="0"/>
              <a:t> to seek coordinated reductions, outside of WTO, by EU, US, and Japan.</a:t>
            </a:r>
          </a:p>
          <a:p>
            <a:r>
              <a:rPr lang="en-US" dirty="0" smtClean="0"/>
              <a:t>Note:  This will </a:t>
            </a:r>
            <a:r>
              <a:rPr lang="en-US" u="sng" dirty="0" smtClean="0"/>
              <a:t>hurt</a:t>
            </a:r>
            <a:r>
              <a:rPr lang="en-US" dirty="0" smtClean="0"/>
              <a:t> some poor-country importers.  Need to assist them.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Tariffs,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47800"/>
            <a:ext cx="7239000" cy="6186309"/>
          </a:xfrm>
        </p:spPr>
        <p:txBody>
          <a:bodyPr/>
          <a:lstStyle/>
          <a:p>
            <a:r>
              <a:rPr lang="en-US" dirty="0" smtClean="0"/>
              <a:t>Tariffs remain very high in agriculture and textiles/apparel.</a:t>
            </a:r>
          </a:p>
          <a:p>
            <a:r>
              <a:rPr lang="en-US" dirty="0" smtClean="0"/>
              <a:t>In agriculture, accompanied by quotas and tariff-rate-quotas.</a:t>
            </a:r>
          </a:p>
          <a:p>
            <a:pPr lvl="1"/>
            <a:r>
              <a:rPr lang="en-US" dirty="0" smtClean="0"/>
              <a:t>Note that tariff-rate-quotas can be made less harmful by either</a:t>
            </a:r>
          </a:p>
          <a:p>
            <a:pPr lvl="2"/>
            <a:r>
              <a:rPr lang="en-US" dirty="0" smtClean="0"/>
              <a:t>Expanding the quota</a:t>
            </a:r>
          </a:p>
          <a:p>
            <a:pPr lvl="2"/>
            <a:r>
              <a:rPr lang="en-US" dirty="0" smtClean="0"/>
              <a:t>Lowering the out-of-quota tariff</a:t>
            </a:r>
          </a:p>
          <a:p>
            <a:r>
              <a:rPr lang="en-US" dirty="0" smtClean="0"/>
              <a:t>Thus tariff reduction remains a very important objective.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8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350" y="756717"/>
            <a:ext cx="7239000" cy="1127166"/>
          </a:xfrm>
        </p:spPr>
        <p:txBody>
          <a:bodyPr/>
          <a:lstStyle/>
          <a:p>
            <a:r>
              <a:rPr lang="en-US" dirty="0" smtClean="0"/>
              <a:t>Tariffs,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239000" cy="4290405"/>
          </a:xfrm>
        </p:spPr>
        <p:txBody>
          <a:bodyPr/>
          <a:lstStyle/>
          <a:p>
            <a:r>
              <a:rPr lang="en-US" dirty="0" smtClean="0"/>
              <a:t>That they are high:  After Uruguay Round is implemented, </a:t>
            </a:r>
          </a:p>
          <a:p>
            <a:pPr lvl="1"/>
            <a:r>
              <a:rPr lang="en-US" dirty="0" smtClean="0"/>
              <a:t>“agriculture and food processing sector will still have twice the average tariffs of textiles and clothing—and nearly four times those for other manufactures.” </a:t>
            </a:r>
          </a:p>
          <a:p>
            <a:pPr lvl="2"/>
            <a:r>
              <a:rPr lang="en-US" dirty="0" smtClean="0"/>
              <a:t>(Binswanger and Lutz 2000, drawing on Anderson et al. 1999)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41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Tariffs,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1679"/>
            <a:ext cx="7239000" cy="4708981"/>
          </a:xfrm>
        </p:spPr>
        <p:txBody>
          <a:bodyPr/>
          <a:lstStyle/>
          <a:p>
            <a:r>
              <a:rPr lang="en-US" dirty="0" smtClean="0"/>
              <a:t>How can they be reduced?</a:t>
            </a:r>
          </a:p>
          <a:p>
            <a:pPr lvl="1"/>
            <a:r>
              <a:rPr lang="en-US" dirty="0" smtClean="0"/>
              <a:t>Multilateral agreement?  Not without Doha.</a:t>
            </a:r>
          </a:p>
          <a:p>
            <a:pPr lvl="1"/>
            <a:r>
              <a:rPr lang="en-US" dirty="0" smtClean="0"/>
              <a:t>Unilaterally?  Not likely, given</a:t>
            </a:r>
          </a:p>
          <a:p>
            <a:pPr lvl="2"/>
            <a:r>
              <a:rPr lang="en-US" dirty="0" smtClean="0"/>
              <a:t>Power of protected (esp. farm) interests</a:t>
            </a:r>
          </a:p>
          <a:p>
            <a:pPr lvl="2"/>
            <a:r>
              <a:rPr lang="en-US" dirty="0" smtClean="0"/>
              <a:t>Budgetary implications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9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2009" y="756717"/>
            <a:ext cx="7239000" cy="1127166"/>
          </a:xfrm>
        </p:spPr>
        <p:txBody>
          <a:bodyPr/>
          <a:lstStyle/>
          <a:p>
            <a:r>
              <a:rPr lang="en-US" dirty="0" smtClean="0"/>
              <a:t>Tariffs,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009" y="1519476"/>
            <a:ext cx="7239000" cy="5373778"/>
          </a:xfrm>
        </p:spPr>
        <p:txBody>
          <a:bodyPr/>
          <a:lstStyle/>
          <a:p>
            <a:r>
              <a:rPr lang="en-US" dirty="0" err="1" smtClean="0"/>
              <a:t>FTAs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Yes, but these only cut tariffs on FTA partners.</a:t>
            </a:r>
          </a:p>
          <a:p>
            <a:pPr lvl="1"/>
            <a:r>
              <a:rPr lang="en-US" dirty="0" smtClean="0"/>
              <a:t>Other disadvantages:</a:t>
            </a:r>
          </a:p>
          <a:p>
            <a:pPr lvl="2"/>
            <a:r>
              <a:rPr lang="en-US" dirty="0" smtClean="0"/>
              <a:t>Sensitive sectors often excluded.</a:t>
            </a:r>
          </a:p>
          <a:p>
            <a:pPr lvl="2"/>
            <a:r>
              <a:rPr lang="en-US" dirty="0" smtClean="0"/>
              <a:t>Tariffs outside remain high.</a:t>
            </a:r>
          </a:p>
          <a:p>
            <a:pPr lvl="2"/>
            <a:r>
              <a:rPr lang="en-US" dirty="0" smtClean="0"/>
              <a:t>Even inside, rules of origin (</a:t>
            </a:r>
            <a:r>
              <a:rPr lang="en-US" dirty="0" err="1" smtClean="0"/>
              <a:t>ROOs</a:t>
            </a:r>
            <a:r>
              <a:rPr lang="en-US" dirty="0" smtClean="0"/>
              <a:t>) may undermine the cuts.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85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Tariffs,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239000" cy="5546134"/>
          </a:xfrm>
        </p:spPr>
        <p:txBody>
          <a:bodyPr/>
          <a:lstStyle/>
          <a:p>
            <a:r>
              <a:rPr lang="en-US" dirty="0" smtClean="0"/>
              <a:t>A suggested alternative:  Use FTAs to “Damp” the Tariff Bindings</a:t>
            </a:r>
          </a:p>
          <a:p>
            <a:pPr lvl="1"/>
            <a:r>
              <a:rPr lang="en-US" dirty="0" smtClean="0"/>
              <a:t>Specifically, countries should agree to:</a:t>
            </a:r>
          </a:p>
          <a:p>
            <a:pPr lvl="2">
              <a:buFont typeface="Wingdings" charset="2"/>
              <a:buChar char="Ø"/>
            </a:pPr>
            <a:r>
              <a:rPr lang="en-US" sz="2800" dirty="0" smtClean="0">
                <a:solidFill>
                  <a:srgbClr val="007212"/>
                </a:solidFill>
              </a:rPr>
              <a:t>Reduce upper limit on </a:t>
            </a:r>
            <a:r>
              <a:rPr lang="en-US" sz="2800" u="sng" dirty="0" smtClean="0">
                <a:solidFill>
                  <a:srgbClr val="007212"/>
                </a:solidFill>
              </a:rPr>
              <a:t>all</a:t>
            </a:r>
            <a:r>
              <a:rPr lang="en-US" sz="2800" dirty="0" smtClean="0">
                <a:solidFill>
                  <a:srgbClr val="007212"/>
                </a:solidFill>
              </a:rPr>
              <a:t> tariffs by the fraction of trade covered by </a:t>
            </a:r>
            <a:r>
              <a:rPr lang="en-US" sz="2800" dirty="0" err="1" smtClean="0">
                <a:solidFill>
                  <a:srgbClr val="007212"/>
                </a:solidFill>
              </a:rPr>
              <a:t>FTAs</a:t>
            </a:r>
            <a:endParaRPr lang="en-US" sz="2800" dirty="0" smtClean="0">
              <a:solidFill>
                <a:srgbClr val="007212"/>
              </a:solidFill>
            </a:endParaRPr>
          </a:p>
          <a:p>
            <a:pPr lvl="1"/>
            <a:r>
              <a:rPr lang="en-US" dirty="0" smtClean="0"/>
              <a:t>As </a:t>
            </a:r>
            <a:r>
              <a:rPr lang="en-US" dirty="0" err="1" smtClean="0"/>
              <a:t>FTAs</a:t>
            </a:r>
            <a:r>
              <a:rPr lang="en-US" dirty="0" smtClean="0"/>
              <a:t> proliferate, limits on tariffs (tariff bindings) will fall, and eventually tariffs themselves will fall.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09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1"/>
            <a:ext cx="7239000" cy="7811369"/>
          </a:xfrm>
        </p:spPr>
        <p:txBody>
          <a:bodyPr/>
          <a:lstStyle/>
          <a:p>
            <a:r>
              <a:rPr lang="en-US" sz="3600" dirty="0"/>
              <a:t>Non-tariff measures</a:t>
            </a:r>
          </a:p>
          <a:p>
            <a:pPr lvl="1"/>
            <a:r>
              <a:rPr lang="en-US" sz="3200" dirty="0"/>
              <a:t>“Protectionist</a:t>
            </a:r>
            <a:r>
              <a:rPr lang="en-US" sz="3200" dirty="0" smtClean="0"/>
              <a:t>” </a:t>
            </a:r>
          </a:p>
          <a:p>
            <a:pPr lvl="2">
              <a:buFont typeface="Wingdings" charset="2"/>
              <a:buChar char="Ø"/>
            </a:pPr>
            <a:r>
              <a:rPr lang="en-US" dirty="0" smtClean="0"/>
              <a:t>Already covered by WTO</a:t>
            </a:r>
            <a:endParaRPr lang="en-US" dirty="0"/>
          </a:p>
          <a:p>
            <a:pPr lvl="1"/>
            <a:r>
              <a:rPr lang="en-US" sz="3200" dirty="0"/>
              <a:t>“Assistance</a:t>
            </a:r>
            <a:r>
              <a:rPr lang="en-US" sz="3200" dirty="0" smtClean="0"/>
              <a:t>”</a:t>
            </a:r>
          </a:p>
          <a:p>
            <a:pPr lvl="2">
              <a:buFont typeface="Wingdings" charset="2"/>
              <a:buChar char="Ø"/>
            </a:pPr>
            <a:r>
              <a:rPr lang="en-US" dirty="0" smtClean="0"/>
              <a:t>Permit CVDs</a:t>
            </a:r>
            <a:endParaRPr lang="en-US" dirty="0"/>
          </a:p>
          <a:p>
            <a:pPr lvl="1"/>
            <a:r>
              <a:rPr lang="en-US" sz="3200" dirty="0"/>
              <a:t>“Non-Protectionist</a:t>
            </a:r>
            <a:r>
              <a:rPr lang="en-US" sz="3200" dirty="0" smtClean="0"/>
              <a:t>”</a:t>
            </a:r>
          </a:p>
          <a:p>
            <a:pPr lvl="2">
              <a:buFont typeface="Wingdings" charset="2"/>
              <a:buChar char="Ø"/>
            </a:pPr>
            <a:r>
              <a:rPr lang="en-US" dirty="0" smtClean="0"/>
              <a:t>Leave to the WTO DSM.</a:t>
            </a:r>
          </a:p>
          <a:p>
            <a:pPr lvl="2">
              <a:buFont typeface="Wingdings" charset="2"/>
              <a:buChar char="Ø"/>
            </a:pPr>
            <a:r>
              <a:rPr lang="en-US" dirty="0" smtClean="0"/>
              <a:t>Negotiate in</a:t>
            </a:r>
          </a:p>
          <a:p>
            <a:pPr lvl="3">
              <a:buFont typeface="Courier New"/>
              <a:buChar char="o"/>
            </a:pPr>
            <a:r>
              <a:rPr lang="en-US" dirty="0" err="1" smtClean="0"/>
              <a:t>FTAs</a:t>
            </a:r>
            <a:endParaRPr lang="en-US" dirty="0" smtClean="0"/>
          </a:p>
          <a:p>
            <a:pPr lvl="3">
              <a:buFont typeface="Courier New"/>
              <a:buChar char="o"/>
            </a:pPr>
            <a:r>
              <a:rPr lang="en-US" dirty="0" err="1" smtClean="0"/>
              <a:t>Plurilateral</a:t>
            </a:r>
            <a:r>
              <a:rPr lang="en-US" dirty="0" smtClean="0"/>
              <a:t> Agreements</a:t>
            </a: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pPr lvl="1"/>
            <a:endParaRPr lang="en-US" sz="3600" dirty="0" smtClean="0"/>
          </a:p>
          <a:p>
            <a:pPr lvl="1"/>
            <a:endParaRPr lang="en-US" sz="3600" dirty="0" smtClean="0"/>
          </a:p>
          <a:p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239000" cy="4807470"/>
          </a:xfrm>
        </p:spPr>
        <p:txBody>
          <a:bodyPr/>
          <a:lstStyle/>
          <a:p>
            <a:r>
              <a:rPr lang="en-US" sz="2800" dirty="0" smtClean="0"/>
              <a:t>Subsidies</a:t>
            </a:r>
          </a:p>
          <a:p>
            <a:pPr lvl="1">
              <a:buFont typeface="Wingdings" charset="2"/>
              <a:buChar char="Ø"/>
            </a:pPr>
            <a:r>
              <a:rPr lang="en-US" sz="2400" dirty="0" smtClean="0"/>
              <a:t>Leave to domestic forces for austerity.</a:t>
            </a:r>
          </a:p>
          <a:p>
            <a:r>
              <a:rPr lang="en-US" sz="2800" dirty="0"/>
              <a:t>Tariffs, quotas, and tariff-rate-quotas</a:t>
            </a:r>
          </a:p>
          <a:p>
            <a:pPr lvl="1">
              <a:buFont typeface="Wingdings" charset="2"/>
              <a:buChar char="Ø"/>
            </a:pPr>
            <a:r>
              <a:rPr lang="en-US" sz="2400" dirty="0"/>
              <a:t>Harness their reduction to the proliferation of FTAs, via </a:t>
            </a:r>
            <a:r>
              <a:rPr lang="en-US" sz="2400" dirty="0">
                <a:solidFill>
                  <a:srgbClr val="000000"/>
                </a:solidFill>
              </a:rPr>
              <a:t>Tariff Damping.</a:t>
            </a:r>
          </a:p>
          <a:p>
            <a:endParaRPr lang="en-US" sz="3600" dirty="0" smtClean="0">
              <a:solidFill>
                <a:schemeClr val="tx1"/>
              </a:solidFill>
            </a:endParaRPr>
          </a:p>
          <a:p>
            <a:pPr lvl="1"/>
            <a:endParaRPr lang="en-US" sz="3200" dirty="0" smtClean="0"/>
          </a:p>
          <a:p>
            <a:pPr lvl="1"/>
            <a:endParaRPr lang="en-US" sz="3200" dirty="0" smtClean="0"/>
          </a:p>
          <a:p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8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Trends in Trade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869025"/>
          </a:xfrm>
        </p:spPr>
        <p:txBody>
          <a:bodyPr/>
          <a:lstStyle/>
          <a:p>
            <a:r>
              <a:rPr lang="en-US" sz="2800" dirty="0" smtClean="0"/>
              <a:t>Under GATT, tariffs were negotiated downward among the developed countries, in a series of Rounds.</a:t>
            </a:r>
          </a:p>
          <a:p>
            <a:pPr lvl="1"/>
            <a:r>
              <a:rPr lang="en-US" sz="2400" dirty="0" smtClean="0"/>
              <a:t>Tariffs among developed countries fell from 40% to 4%</a:t>
            </a:r>
          </a:p>
          <a:p>
            <a:pPr lvl="1"/>
            <a:r>
              <a:rPr lang="en-US" sz="2400" dirty="0" smtClean="0"/>
              <a:t>New rules began to be adopted to deal with a few nontariff barriers</a:t>
            </a:r>
          </a:p>
          <a:p>
            <a:pPr lvl="1"/>
            <a:r>
              <a:rPr lang="en-US" sz="2400" dirty="0" smtClean="0"/>
              <a:t>Developing countries</a:t>
            </a:r>
          </a:p>
          <a:p>
            <a:pPr lvl="2"/>
            <a:r>
              <a:rPr lang="en-US" sz="2000" dirty="0" smtClean="0"/>
              <a:t>Did not participate</a:t>
            </a:r>
          </a:p>
          <a:p>
            <a:pPr lvl="2"/>
            <a:r>
              <a:rPr lang="en-US" sz="2000" dirty="0" smtClean="0"/>
              <a:t>Eventually saw the wisdom of lowering tariffs unilaterally</a:t>
            </a:r>
          </a:p>
          <a:p>
            <a:pPr lvl="2"/>
            <a:r>
              <a:rPr lang="en-US" sz="2000" dirty="0" smtClean="0"/>
              <a:t>Their tariffs remain higher than developed countries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259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Trends in Trade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364272"/>
          </a:xfrm>
        </p:spPr>
        <p:txBody>
          <a:bodyPr/>
          <a:lstStyle/>
          <a:p>
            <a:r>
              <a:rPr lang="en-US" sz="2800" dirty="0" smtClean="0"/>
              <a:t>The last completed GATT Round, the Uruguay Round, created the WTO</a:t>
            </a:r>
          </a:p>
          <a:p>
            <a:pPr lvl="1"/>
            <a:r>
              <a:rPr lang="en-US" sz="2400" dirty="0" smtClean="0"/>
              <a:t>It includes many things</a:t>
            </a:r>
          </a:p>
          <a:p>
            <a:pPr lvl="2"/>
            <a:r>
              <a:rPr lang="en-US" sz="2000" dirty="0" smtClean="0"/>
              <a:t>All of the GATT</a:t>
            </a:r>
          </a:p>
          <a:p>
            <a:pPr lvl="2"/>
            <a:r>
              <a:rPr lang="en-US" sz="2000" dirty="0" smtClean="0"/>
              <a:t>Rules on traded services, GATS</a:t>
            </a:r>
          </a:p>
          <a:p>
            <a:pPr lvl="2"/>
            <a:r>
              <a:rPr lang="en-US" sz="2000" dirty="0" smtClean="0"/>
              <a:t>Rules on intellectual property protection, TRIPs</a:t>
            </a:r>
          </a:p>
          <a:p>
            <a:pPr lvl="1"/>
            <a:r>
              <a:rPr lang="en-US" sz="2400" dirty="0" smtClean="0"/>
              <a:t>Most important, WTO </a:t>
            </a:r>
            <a:r>
              <a:rPr lang="en-US" sz="2400" dirty="0" smtClean="0"/>
              <a:t>has an </a:t>
            </a:r>
            <a:r>
              <a:rPr lang="en-US" sz="2400" dirty="0" smtClean="0"/>
              <a:t>improved Dispute Settlement Mechanism, DSM</a:t>
            </a:r>
          </a:p>
          <a:p>
            <a:pPr lvl="2"/>
            <a:r>
              <a:rPr lang="en-US" sz="2000" dirty="0" smtClean="0"/>
              <a:t>Countries can files complaints and decisions are enforced</a:t>
            </a:r>
          </a:p>
          <a:p>
            <a:pPr lvl="2"/>
            <a:r>
              <a:rPr lang="en-US" sz="2000" dirty="0" smtClean="0"/>
              <a:t>Ultimate sanction is tariffs, but usually not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31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Trends in Trade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290405"/>
          </a:xfrm>
        </p:spPr>
        <p:txBody>
          <a:bodyPr/>
          <a:lstStyle/>
          <a:p>
            <a:r>
              <a:rPr lang="en-US" sz="2800" dirty="0" smtClean="0"/>
              <a:t>The Doha Round</a:t>
            </a:r>
          </a:p>
          <a:p>
            <a:pPr lvl="1"/>
            <a:r>
              <a:rPr lang="en-US" sz="2400" dirty="0" smtClean="0"/>
              <a:t>Begun in 2001, it has faltered and never been concluded</a:t>
            </a:r>
          </a:p>
          <a:p>
            <a:pPr lvl="1"/>
            <a:r>
              <a:rPr lang="en-US" sz="2400" dirty="0" smtClean="0"/>
              <a:t>Unclear what will happen, but probably nothing meaningful</a:t>
            </a:r>
          </a:p>
          <a:p>
            <a:r>
              <a:rPr lang="en-US" sz="2800" dirty="0" smtClean="0"/>
              <a:t>What</a:t>
            </a:r>
            <a:r>
              <a:rPr lang="en-US" sz="2800" dirty="0"/>
              <a:t> </a:t>
            </a:r>
            <a:r>
              <a:rPr lang="en-US" sz="2800" dirty="0" smtClean="0"/>
              <a:t>has</a:t>
            </a:r>
            <a:r>
              <a:rPr lang="en-US" sz="2800" dirty="0" smtClean="0"/>
              <a:t> </a:t>
            </a:r>
            <a:r>
              <a:rPr lang="en-US" sz="2800" dirty="0" smtClean="0"/>
              <a:t>happened instead</a:t>
            </a:r>
          </a:p>
          <a:p>
            <a:pPr lvl="1"/>
            <a:r>
              <a:rPr lang="en-US" sz="2400" dirty="0" smtClean="0"/>
              <a:t>Proliferation of Free Trade Agreements, FTAs</a:t>
            </a:r>
          </a:p>
          <a:p>
            <a:pPr lvl="1"/>
            <a:r>
              <a:rPr lang="en-US" sz="2400" dirty="0" smtClean="0"/>
              <a:t>Increased use of nontariff measures, NTMs</a:t>
            </a:r>
          </a:p>
          <a:p>
            <a:pPr lvl="2"/>
            <a:r>
              <a:rPr lang="en-US" sz="2000" dirty="0" smtClean="0"/>
              <a:t>Nontariff barriers</a:t>
            </a:r>
          </a:p>
          <a:p>
            <a:pPr lvl="2"/>
            <a:r>
              <a:rPr lang="en-US" sz="2000" dirty="0" smtClean="0"/>
              <a:t>Other policies that affect trade (subsidies)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34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56717"/>
            <a:ext cx="7239000" cy="1127166"/>
          </a:xfrm>
        </p:spPr>
        <p:txBody>
          <a:bodyPr/>
          <a:lstStyle/>
          <a:p>
            <a:pPr lvl="0"/>
            <a:r>
              <a:rPr lang="en-US" dirty="0" smtClean="0"/>
              <a:t>Barriers I’ll talk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2886944"/>
          </a:xfrm>
        </p:spPr>
        <p:txBody>
          <a:bodyPr/>
          <a:lstStyle/>
          <a:p>
            <a:r>
              <a:rPr lang="en-US" sz="2800" dirty="0" smtClean="0"/>
              <a:t>Non-tariff barriers</a:t>
            </a:r>
          </a:p>
          <a:p>
            <a:pPr lvl="1"/>
            <a:r>
              <a:rPr lang="en-US" sz="2400" dirty="0" smtClean="0"/>
              <a:t>“Protectionist”</a:t>
            </a:r>
          </a:p>
          <a:p>
            <a:pPr lvl="1"/>
            <a:r>
              <a:rPr lang="en-US" sz="2400" dirty="0" smtClean="0"/>
              <a:t>“Assistance”</a:t>
            </a:r>
          </a:p>
          <a:p>
            <a:pPr lvl="1"/>
            <a:r>
              <a:rPr lang="en-US" sz="2400" dirty="0" smtClean="0"/>
              <a:t>“Non-Protectionist”</a:t>
            </a:r>
          </a:p>
          <a:p>
            <a:r>
              <a:rPr lang="en-US" sz="2800" dirty="0" smtClean="0"/>
              <a:t>Subsidies</a:t>
            </a:r>
          </a:p>
          <a:p>
            <a:r>
              <a:rPr lang="en-US" sz="2800" dirty="0" smtClean="0"/>
              <a:t>Tariffs, quotas, and tariff-rate-quotas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601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NTMs and Developing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1949"/>
            <a:ext cx="7239000" cy="3465564"/>
          </a:xfrm>
        </p:spPr>
        <p:txBody>
          <a:bodyPr/>
          <a:lstStyle/>
          <a:p>
            <a:r>
              <a:rPr lang="en-US" dirty="0" smtClean="0"/>
              <a:t>Note that NTMs may hurt developing countries more than tariffs</a:t>
            </a:r>
          </a:p>
          <a:p>
            <a:pPr lvl="1"/>
            <a:r>
              <a:rPr lang="en-US" dirty="0" smtClean="0"/>
              <a:t>Most developed-country tariffs are already low</a:t>
            </a:r>
          </a:p>
          <a:p>
            <a:pPr lvl="1"/>
            <a:r>
              <a:rPr lang="en-US" dirty="0" smtClean="0"/>
              <a:t>Many NTMs are hardest on low income countries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90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1949"/>
            <a:ext cx="7239000" cy="3564053"/>
          </a:xfrm>
        </p:spPr>
        <p:txBody>
          <a:bodyPr/>
          <a:lstStyle/>
          <a:p>
            <a:r>
              <a:rPr lang="en-US" dirty="0" smtClean="0"/>
              <a:t>Multilateral trade negotiations won’t succeed.</a:t>
            </a:r>
          </a:p>
          <a:p>
            <a:pPr lvl="1"/>
            <a:r>
              <a:rPr lang="en-US" dirty="0" smtClean="0"/>
              <a:t>Doha Round may end, with or without claimed success, but it will mean little.</a:t>
            </a:r>
          </a:p>
          <a:p>
            <a:pPr lvl="1"/>
            <a:r>
              <a:rPr lang="en-US" dirty="0" smtClean="0"/>
              <a:t>No new round will occur or accomplish anything in foreseeable future.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E7051F-6F99-364B-BFB3-32AB1DA31AE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ford-school-ppt-template_11-12_light.potx</Template>
  <TotalTime>16062</TotalTime>
  <Words>1683</Words>
  <Application>Microsoft Macintosh PowerPoint</Application>
  <PresentationFormat>On-screen Show (4:3)</PresentationFormat>
  <Paragraphs>293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ford-school-ppt-template_11-12_light</vt:lpstr>
      <vt:lpstr>Some Ways Forward with Trade Barriers</vt:lpstr>
      <vt:lpstr>Trends in Trade Barriers</vt:lpstr>
      <vt:lpstr>Trends in Trade Barriers</vt:lpstr>
      <vt:lpstr>Trends in Trade Barriers</vt:lpstr>
      <vt:lpstr>Trends in Trade Barriers</vt:lpstr>
      <vt:lpstr>Trends in Trade Barriers</vt:lpstr>
      <vt:lpstr>Barriers I’ll talk about</vt:lpstr>
      <vt:lpstr>NTMs and Developing Countries</vt:lpstr>
      <vt:lpstr>My assumptions</vt:lpstr>
      <vt:lpstr>My assumptions</vt:lpstr>
      <vt:lpstr>Proliferation of FTAs</vt:lpstr>
      <vt:lpstr>Issues to address</vt:lpstr>
      <vt:lpstr>“Protectionist” Policies</vt:lpstr>
      <vt:lpstr>“Protectionist” Policies</vt:lpstr>
      <vt:lpstr>“Protectionist” Policies</vt:lpstr>
      <vt:lpstr>“Assistance” Policies</vt:lpstr>
      <vt:lpstr>“Assistance”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“Non-protectionist” Policies</vt:lpstr>
      <vt:lpstr>Subsidies</vt:lpstr>
      <vt:lpstr>Subsidies</vt:lpstr>
      <vt:lpstr>Subsidies</vt:lpstr>
      <vt:lpstr>Subsidies</vt:lpstr>
      <vt:lpstr>Tariffs, etc.</vt:lpstr>
      <vt:lpstr>Tariffs, etc.</vt:lpstr>
      <vt:lpstr>Tariffs, etc.</vt:lpstr>
      <vt:lpstr>Tariffs, etc.</vt:lpstr>
      <vt:lpstr>Tariffs, etc.</vt:lpstr>
      <vt:lpstr>Conclusions</vt:lpstr>
      <vt:lpstr>Conclusions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Ways Forward with Trade Barriers</dc:title>
  <dc:creator>Alan Deardorff</dc:creator>
  <cp:lastModifiedBy>Alan Deardorff</cp:lastModifiedBy>
  <cp:revision>25</cp:revision>
  <cp:lastPrinted>2012-02-01T01:41:24Z</cp:lastPrinted>
  <dcterms:created xsi:type="dcterms:W3CDTF">2011-09-11T17:38:22Z</dcterms:created>
  <dcterms:modified xsi:type="dcterms:W3CDTF">2012-06-05T13:12:49Z</dcterms:modified>
</cp:coreProperties>
</file>